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38"/>
  </p:notesMasterIdLst>
  <p:sldIdLst>
    <p:sldId id="256" r:id="rId2"/>
    <p:sldId id="258" r:id="rId3"/>
    <p:sldId id="282" r:id="rId4"/>
    <p:sldId id="259" r:id="rId5"/>
    <p:sldId id="260" r:id="rId6"/>
    <p:sldId id="281" r:id="rId7"/>
    <p:sldId id="261" r:id="rId8"/>
    <p:sldId id="262" r:id="rId9"/>
    <p:sldId id="283" r:id="rId10"/>
    <p:sldId id="287" r:id="rId11"/>
    <p:sldId id="288" r:id="rId12"/>
    <p:sldId id="289" r:id="rId13"/>
    <p:sldId id="274" r:id="rId14"/>
    <p:sldId id="275" r:id="rId15"/>
    <p:sldId id="290" r:id="rId16"/>
    <p:sldId id="291" r:id="rId17"/>
    <p:sldId id="292" r:id="rId18"/>
    <p:sldId id="263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270" r:id="rId32"/>
    <p:sldId id="271" r:id="rId33"/>
    <p:sldId id="268" r:id="rId34"/>
    <p:sldId id="269" r:id="rId35"/>
    <p:sldId id="273" r:id="rId36"/>
    <p:sldId id="27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891" autoAdjust="0"/>
  </p:normalViewPr>
  <p:slideViewPr>
    <p:cSldViewPr>
      <p:cViewPr varScale="1">
        <p:scale>
          <a:sx n="65" d="100"/>
          <a:sy n="65" d="100"/>
        </p:scale>
        <p:origin x="1536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C18D16-4DAB-4D38-883D-2587A03C4708}" type="datetimeFigureOut">
              <a:rPr lang="it-IT" smtClean="0"/>
              <a:t>22/11/2016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49BA6-5789-4AB4-BA40-24BDD32BF4B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215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9394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 algn="just">
              <a:buNone/>
            </a:pPr>
            <a:r>
              <a:rPr lang="it-IT" dirty="0" smtClean="0"/>
              <a:t>Grazie alla possibilità di poter attingere ad ambo le modalità è possibile sfruttare la componente in versione grafica per velocizzare l’individuazione dei parametri necessari all’implementazione di una regola di conversione in AMR e, successivamente, usare l’RDF puro per poterlo adoperare con </a:t>
            </a:r>
            <a:r>
              <a:rPr lang="it-IT" dirty="0" err="1" smtClean="0"/>
              <a:t>rdflib</a:t>
            </a:r>
            <a:r>
              <a:rPr lang="it-IT" dirty="0" smtClean="0"/>
              <a:t> al fine di lanciarvi sopra </a:t>
            </a:r>
            <a:r>
              <a:rPr lang="it-IT" dirty="0" err="1" smtClean="0"/>
              <a:t>query</a:t>
            </a:r>
            <a:r>
              <a:rPr lang="it-IT" dirty="0" smtClean="0"/>
              <a:t> SPARQL: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230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8925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15785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4534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In questo viene in aiuto </a:t>
            </a:r>
            <a:r>
              <a:rPr lang="it-IT" sz="1200" dirty="0" err="1" smtClean="0"/>
              <a:t>curl</a:t>
            </a:r>
            <a:r>
              <a:rPr lang="it-IT" sz="1200" dirty="0" smtClean="0"/>
              <a:t> che, con i giusti parametri è in grado di prelevare dal sito web in cui risiede FRED l’opportuno RDF da lui prodotto sulla base della frase sottoposta dall’utente all’applicativo.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95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Qui è possibile vedere la </a:t>
            </a:r>
            <a:r>
              <a:rPr lang="it-IT" sz="1200" dirty="0" err="1" smtClean="0"/>
              <a:t>query</a:t>
            </a:r>
            <a:r>
              <a:rPr lang="it-IT" sz="1200" dirty="0" smtClean="0"/>
              <a:t> principale SPARQL che estrapola tutti i dati necessari</a:t>
            </a:r>
            <a:r>
              <a:rPr lang="it-IT" sz="1200" baseline="0" dirty="0" smtClean="0"/>
              <a:t> partendo dal verbo principale, ovviamente ve ne sono molte altre.</a:t>
            </a:r>
            <a:endParaRPr lang="it-IT" sz="1200" dirty="0" smtClean="0"/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6774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5533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grafica è stata strutturata nel modo più semplice possibile, andando dunque a programmare un’unica pagina costituita da due caselle: una di input della frase in linguaggio naturale ed una in cui verrà figurato l’output della stessa in AMR.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 stile minimale assicura un’immediata facilità di comprensione per l’utente delle azioni per lui intraprendibili.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L’uso di FRED, di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curl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di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rdflib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è totalmente trasparente per l’utente in quanto non se ne deve preoccupare.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552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0801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3753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9596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6676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Esempio di funzionamento con effetti di transizione: caso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successo.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0296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Esempio di funzionamento con effetti di transizione: caso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 errore.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648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Prima Pubblicazione</a:t>
            </a:r>
            <a:r>
              <a:rPr lang="it-IT" baseline="0" dirty="0" smtClean="0"/>
              <a:t> Scientifica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6794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Prima ancora d’iniziare a pensare all’applicativo è necessario valutare con attenzione l’attuale mercato, nel particolare verificare l’esistenza di progetti simili il cui utilizzo è ormai consolidato o meno fra l’utenza.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627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 algn="just">
              <a:buNone/>
            </a:pPr>
            <a:r>
              <a:rPr lang="it-IT" sz="1200" dirty="0" smtClean="0"/>
              <a:t>Con il termine </a:t>
            </a:r>
            <a:r>
              <a:rPr lang="it-IT" sz="1200" dirty="0" err="1" smtClean="0"/>
              <a:t>Semantic</a:t>
            </a:r>
            <a:r>
              <a:rPr lang="it-IT" sz="1200" dirty="0" smtClean="0"/>
              <a:t> Web, termine coniato dal suo ideatore, Tim </a:t>
            </a:r>
            <a:r>
              <a:rPr lang="it-IT" sz="1200" dirty="0" err="1" smtClean="0"/>
              <a:t>Berners</a:t>
            </a:r>
            <a:r>
              <a:rPr lang="it-IT" sz="1200" dirty="0" smtClean="0"/>
              <a:t>-Lee, si intende la trasformazione del World Wide Web in un ambiente dove i documenti pubblicati (pagine HTML, file, immagini, e così via) sono associati ad informazioni e dati (metadati) che ne specificano il contesto semantico in un formato adatto all'interrogazione e l'interpretazione (es. tramite motori di ricerca) e, più in generale, all'elaborazione automatica.</a:t>
            </a:r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83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principali serializzazioni adottabili per un grafo RDF sono:</a:t>
            </a:r>
          </a:p>
          <a:p>
            <a:pPr lvl="0"/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RDF/XML: documento RDF è serializzato in un file XML.</a:t>
            </a:r>
          </a:p>
          <a:p>
            <a:pPr lvl="0"/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N-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Triples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serializzazione del grafo come un insieme di triple soggetto - predicato - oggetto.</a:t>
            </a:r>
          </a:p>
          <a:p>
            <a:pPr lvl="0"/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Notation3: serializzazione del grafo descrivendo, una per volta, una risorsa e tutte le sue proprietà.</a:t>
            </a:r>
          </a:p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5260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 esigenze dettate dal NLP hanno portato alla creazione dell’AMR.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25222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“The boy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girl to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believe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him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</a:p>
          <a:p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 noti come, riferendosi al medesimo ragazzo, la variabile abbia il medesimo identificatore “b”.</a:t>
            </a:r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858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Oltre alla rappresentazione</a:t>
            </a:r>
            <a:r>
              <a:rPr lang="it-IT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tramite grafo, è altresì disponibile l’output in formato RDF.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2429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 algn="just">
              <a:buNone/>
            </a:pPr>
            <a:r>
              <a:rPr lang="it-IT" dirty="0" smtClean="0"/>
              <a:t>Fred e George sono come Fratelli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49BA6-5789-4AB4-BA40-24BDD32BF4B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29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0666-FB37-4B36-9149-507F3B0178E3}" type="datetimeFigureOut">
              <a:rPr lang="en-US" smtClean="0"/>
              <a:pPr/>
              <a:t>11/22/2016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8E80666-FB37-4B36-9149-507F3B0178E3}" type="datetimeFigureOut">
              <a:rPr lang="en-US" smtClean="0"/>
              <a:pPr/>
              <a:t>11/22/2016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7E63A33-8271-4DD0-9C48-789913D7C115}" type="slidenum">
              <a:rPr lang="en-US" smtClean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/>
          <p:cNvSpPr>
            <a:spLocks noGrp="1"/>
          </p:cNvSpPr>
          <p:nvPr>
            <p:ph type="subTitle" idx="1"/>
          </p:nvPr>
        </p:nvSpPr>
        <p:spPr>
          <a:xfrm>
            <a:off x="251520" y="5301208"/>
            <a:ext cx="8568952" cy="1440160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 smtClean="0"/>
              <a:t>Docenti </a:t>
            </a:r>
            <a:r>
              <a:rPr lang="it-IT" b="1" dirty="0" smtClean="0"/>
              <a:t>di riferimento</a:t>
            </a:r>
            <a:r>
              <a:rPr lang="it-IT" dirty="0" smtClean="0"/>
              <a:t>				       	   </a:t>
            </a:r>
            <a:r>
              <a:rPr lang="it-IT" dirty="0" smtClean="0"/>
              <a:t>       </a:t>
            </a:r>
            <a:r>
              <a:rPr lang="it-IT" b="1" dirty="0" smtClean="0"/>
              <a:t>Candidato</a:t>
            </a:r>
            <a:endParaRPr lang="it-IT" b="1" dirty="0" smtClean="0"/>
          </a:p>
          <a:p>
            <a:r>
              <a:rPr lang="it-IT" dirty="0" smtClean="0"/>
              <a:t>Prof</a:t>
            </a:r>
            <a:r>
              <a:rPr lang="it-IT" dirty="0" smtClean="0"/>
              <a:t>. Diego </a:t>
            </a:r>
            <a:r>
              <a:rPr lang="it-IT" dirty="0" err="1" smtClean="0"/>
              <a:t>Reforgiato</a:t>
            </a:r>
            <a:r>
              <a:rPr lang="it-IT" dirty="0" smtClean="0"/>
              <a:t> </a:t>
            </a:r>
            <a:r>
              <a:rPr lang="it-IT" dirty="0"/>
              <a:t>Recupero  </a:t>
            </a:r>
            <a:r>
              <a:rPr lang="it-IT" dirty="0" smtClean="0"/>
              <a:t>		</a:t>
            </a:r>
            <a:r>
              <a:rPr lang="it-IT" dirty="0"/>
              <a:t>	Maurizio Romano  </a:t>
            </a:r>
            <a:endParaRPr lang="it-IT" dirty="0" smtClean="0"/>
          </a:p>
          <a:p>
            <a:r>
              <a:rPr lang="it-IT" dirty="0" smtClean="0"/>
              <a:t>Prof</a:t>
            </a:r>
            <a:r>
              <a:rPr lang="it-IT" dirty="0" smtClean="0"/>
              <a:t>. Gianni </a:t>
            </a:r>
            <a:r>
              <a:rPr lang="it-IT" dirty="0" err="1" smtClean="0"/>
              <a:t>Fenu</a:t>
            </a:r>
            <a:r>
              <a:rPr lang="it-IT" dirty="0" smtClean="0"/>
              <a:t>                     </a:t>
            </a:r>
          </a:p>
          <a:p>
            <a:pPr algn="ctr"/>
            <a:r>
              <a:rPr lang="it-IT" sz="1700" dirty="0" smtClean="0"/>
              <a:t>Anno Accademico 2015-2016</a:t>
            </a:r>
            <a:endParaRPr lang="it-IT" dirty="0"/>
          </a:p>
        </p:txBody>
      </p:sp>
      <p:sp>
        <p:nvSpPr>
          <p:cNvPr id="3" name="Titolo 2"/>
          <p:cNvSpPr>
            <a:spLocks noGrp="1"/>
          </p:cNvSpPr>
          <p:nvPr>
            <p:ph type="ctrTitle"/>
          </p:nvPr>
        </p:nvSpPr>
        <p:spPr>
          <a:xfrm>
            <a:off x="395536" y="3356992"/>
            <a:ext cx="8352928" cy="1800200"/>
          </a:xfrm>
        </p:spPr>
        <p:txBody>
          <a:bodyPr/>
          <a:lstStyle/>
          <a:p>
            <a:pPr marL="182880" indent="0" algn="ctr">
              <a:buNone/>
            </a:pPr>
            <a:r>
              <a:rPr lang="it-IT" sz="3200" dirty="0">
                <a:effectLst/>
              </a:rPr>
              <a:t>Conversione della rappresentazione RDF di FRED </a:t>
            </a:r>
            <a:r>
              <a:rPr lang="it-IT" sz="3200" i="1" dirty="0">
                <a:effectLst/>
              </a:rPr>
              <a:t>Machine Reader</a:t>
            </a:r>
            <a:r>
              <a:rPr lang="it-IT" sz="3200" dirty="0">
                <a:effectLst/>
              </a:rPr>
              <a:t> ad </a:t>
            </a:r>
            <a:r>
              <a:rPr lang="it-IT" sz="3200" dirty="0" smtClean="0">
                <a:effectLst/>
              </a:rPr>
              <a:t/>
            </a:r>
            <a:br>
              <a:rPr lang="it-IT" sz="3200" dirty="0" smtClean="0">
                <a:effectLst/>
              </a:rPr>
            </a:br>
            <a:r>
              <a:rPr lang="it-IT" sz="3200" i="1" dirty="0" err="1" smtClean="0">
                <a:effectLst/>
              </a:rPr>
              <a:t>Abstract</a:t>
            </a:r>
            <a:r>
              <a:rPr lang="it-IT" sz="3200" i="1" dirty="0" smtClean="0">
                <a:effectLst/>
              </a:rPr>
              <a:t> </a:t>
            </a:r>
            <a:r>
              <a:rPr lang="it-IT" sz="3200" i="1" dirty="0" err="1">
                <a:effectLst/>
              </a:rPr>
              <a:t>Meaning</a:t>
            </a:r>
            <a:r>
              <a:rPr lang="it-IT" sz="3200" i="1" dirty="0">
                <a:effectLst/>
              </a:rPr>
              <a:t> </a:t>
            </a:r>
            <a:r>
              <a:rPr lang="it-IT" sz="3200" i="1" dirty="0" err="1">
                <a:effectLst/>
              </a:rPr>
              <a:t>Representation</a:t>
            </a:r>
            <a:endParaRPr lang="it-IT" sz="3200" i="1" dirty="0">
              <a:effectLst/>
            </a:endParaRPr>
          </a:p>
        </p:txBody>
      </p:sp>
      <p:pic>
        <p:nvPicPr>
          <p:cNvPr id="2051" name="Picture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8348" y="294265"/>
            <a:ext cx="1468264" cy="1487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1450975" y="8221663"/>
            <a:ext cx="1125538" cy="0"/>
          </a:xfrm>
          <a:prstGeom prst="line">
            <a:avLst/>
          </a:prstGeom>
          <a:noFill/>
          <a:ln w="1206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Line 1"/>
          <p:cNvSpPr>
            <a:spLocks noChangeShapeType="1"/>
          </p:cNvSpPr>
          <p:nvPr/>
        </p:nvSpPr>
        <p:spPr bwMode="auto">
          <a:xfrm>
            <a:off x="4906963" y="8221663"/>
            <a:ext cx="1122362" cy="0"/>
          </a:xfrm>
          <a:prstGeom prst="line">
            <a:avLst/>
          </a:prstGeom>
          <a:noFill/>
          <a:ln w="1206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91913" tIns="1460040" rIns="991875" bIns="1909161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 rot="10800000" flipV="1">
            <a:off x="529219" y="1790214"/>
            <a:ext cx="769302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8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UNIVERSITA’ DEGLI STUDI DI CAGLIARI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4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FACOLTÀ DI SCIENZE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Corso di Laurea Magistrale in Informatica</a:t>
            </a:r>
            <a:endParaRPr kumimoji="0" lang="it-IT" altLang="it-IT" sz="800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6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RDF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Il </a:t>
            </a:r>
            <a:r>
              <a:rPr lang="it-IT" sz="1800" b="1" i="1" dirty="0"/>
              <a:t>Resource </a:t>
            </a:r>
            <a:r>
              <a:rPr lang="it-IT" sz="1800" b="1" i="1" dirty="0" err="1"/>
              <a:t>Description</a:t>
            </a:r>
            <a:r>
              <a:rPr lang="it-IT" sz="1800" b="1" i="1" dirty="0"/>
              <a:t> Framework </a:t>
            </a:r>
            <a:r>
              <a:rPr lang="it-IT" sz="1800" dirty="0" smtClean="0"/>
              <a:t>è </a:t>
            </a:r>
            <a:r>
              <a:rPr lang="it-IT" sz="1800" dirty="0"/>
              <a:t>lo strumento base proposto da W3C per la codifica, lo scambio e il riutilizzo di metadati strutturati </a:t>
            </a:r>
            <a:r>
              <a:rPr lang="it-IT" sz="1800" dirty="0" smtClean="0"/>
              <a:t> tra </a:t>
            </a:r>
            <a:r>
              <a:rPr lang="it-IT" sz="1800" dirty="0"/>
              <a:t>applicazioni che condividono le informazioni sul Web. </a:t>
            </a:r>
            <a:endParaRPr lang="it-IT" sz="1800" dirty="0" smtClean="0"/>
          </a:p>
          <a:p>
            <a:pPr marL="45720" indent="0" algn="just">
              <a:buNone/>
            </a:pPr>
            <a:r>
              <a:rPr lang="it-IT" sz="1800" dirty="0"/>
              <a:t>Il modello di dati RDF è formato da risorse, proprietà e valori. Le proprietà sono delle relazioni che legano tra loro risorse e valori, e sono anch'esse identificate da URI. Un valore, invece, è un tipo di dato primitivo, che può </a:t>
            </a:r>
            <a:r>
              <a:rPr lang="it-IT" sz="1800" dirty="0" smtClean="0"/>
              <a:t>essere </a:t>
            </a:r>
            <a:r>
              <a:rPr lang="it-IT" sz="1800" dirty="0"/>
              <a:t>una stringa contenente l'URI di una risorsa</a:t>
            </a:r>
            <a:r>
              <a:rPr lang="it-IT" sz="1800" dirty="0" smtClean="0"/>
              <a:t>.</a:t>
            </a:r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r>
              <a:rPr lang="it-IT" sz="1800" dirty="0"/>
              <a:t>Si supponga di voler serializzare la frase "</a:t>
            </a:r>
            <a:r>
              <a:rPr lang="it-IT" sz="1800" dirty="0" err="1"/>
              <a:t>Mario_Rossi</a:t>
            </a:r>
            <a:r>
              <a:rPr lang="it-IT" sz="1800" dirty="0"/>
              <a:t>" "</a:t>
            </a:r>
            <a:r>
              <a:rPr lang="it-IT" sz="1800" dirty="0" err="1"/>
              <a:t>è_autore_di</a:t>
            </a:r>
            <a:r>
              <a:rPr lang="it-IT" sz="1800" dirty="0"/>
              <a:t>" "</a:t>
            </a:r>
            <a:r>
              <a:rPr lang="it-IT" sz="1800" dirty="0" err="1"/>
              <a:t>Rosso_di_sera_bel_tempo_si_spera</a:t>
            </a:r>
            <a:r>
              <a:rPr lang="it-IT" sz="1800" dirty="0"/>
              <a:t>", il risultato in RDF/XML sarà:</a:t>
            </a:r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10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 descr="C:\Users\Maurizio\Desktop\rdf 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44" y="4797152"/>
            <a:ext cx="7070948" cy="1800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031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Il </a:t>
            </a:r>
            <a:r>
              <a:rPr lang="it-IT" sz="1800" b="1" i="1" dirty="0"/>
              <a:t>Natural Language Processing </a:t>
            </a:r>
            <a:r>
              <a:rPr lang="it-IT" sz="1800" dirty="0"/>
              <a:t>è il processo di trattamento automatico mediante un calcolatore elettronico delle informazioni scritte o parlate in una lingua naturale.</a:t>
            </a:r>
          </a:p>
          <a:p>
            <a:pPr marL="45720" indent="0" algn="just">
              <a:buNone/>
            </a:pPr>
            <a:endParaRPr lang="it-IT" sz="1800" dirty="0" smtClean="0"/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r>
              <a:rPr lang="it-IT" sz="1800" dirty="0"/>
              <a:t>I</a:t>
            </a:r>
            <a:r>
              <a:rPr lang="it-IT" sz="1800" dirty="0" smtClean="0"/>
              <a:t>l </a:t>
            </a:r>
            <a:r>
              <a:rPr lang="it-IT" sz="1800" dirty="0"/>
              <a:t>processo di elaborazione viene suddiviso in </a:t>
            </a:r>
            <a:r>
              <a:rPr lang="it-IT" sz="1800" dirty="0" smtClean="0"/>
              <a:t>diverse fasi:</a:t>
            </a:r>
            <a:endParaRPr lang="it-IT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b="1" dirty="0" smtClean="0"/>
              <a:t>analisi </a:t>
            </a:r>
            <a:r>
              <a:rPr lang="it-IT" sz="1800" b="1" dirty="0"/>
              <a:t>lessicale</a:t>
            </a:r>
            <a:r>
              <a:rPr lang="it-IT" sz="1800" dirty="0"/>
              <a:t>: scomposizione di un'espressione linguistica in </a:t>
            </a:r>
            <a:r>
              <a:rPr lang="it-IT" sz="1800" dirty="0" err="1"/>
              <a:t>token</a:t>
            </a:r>
            <a:r>
              <a:rPr lang="it-IT" sz="1800" dirty="0"/>
              <a:t> (in questo caso le parole);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b="1" dirty="0" smtClean="0"/>
              <a:t>analisi </a:t>
            </a:r>
            <a:r>
              <a:rPr lang="it-IT" sz="1800" b="1" dirty="0"/>
              <a:t>grammaticale</a:t>
            </a:r>
            <a:r>
              <a:rPr lang="it-IT" sz="1800" dirty="0"/>
              <a:t>: associazione delle parti del discorso a ciascuna parola nel testo;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b="1" dirty="0" smtClean="0"/>
              <a:t>analisi </a:t>
            </a:r>
            <a:r>
              <a:rPr lang="it-IT" sz="1800" b="1" dirty="0"/>
              <a:t>sintattica</a:t>
            </a:r>
            <a:r>
              <a:rPr lang="it-IT" sz="1800" dirty="0"/>
              <a:t>: arrangiamento dei </a:t>
            </a:r>
            <a:r>
              <a:rPr lang="it-IT" sz="1800" dirty="0" err="1"/>
              <a:t>token</a:t>
            </a:r>
            <a:r>
              <a:rPr lang="it-IT" sz="1800" dirty="0"/>
              <a:t> in una struttura sintattica (ad albero: parse </a:t>
            </a:r>
            <a:r>
              <a:rPr lang="it-IT" sz="1800" dirty="0" err="1"/>
              <a:t>tree</a:t>
            </a:r>
            <a:r>
              <a:rPr lang="it-IT" sz="1800" dirty="0"/>
              <a:t>);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b="1" dirty="0" smtClean="0"/>
              <a:t>analisi </a:t>
            </a:r>
            <a:r>
              <a:rPr lang="it-IT" sz="1800" b="1" dirty="0"/>
              <a:t>semantica</a:t>
            </a:r>
            <a:r>
              <a:rPr lang="it-IT" sz="1800" dirty="0"/>
              <a:t>: assegnazione di un significato (semantica) alla struttura sintattica e, di conseguenza, all'espressione linguistica.</a:t>
            </a:r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11</a:t>
            </a:fld>
            <a:r>
              <a:rPr lang="en-US" dirty="0" smtClean="0"/>
              <a:t>/35</a:t>
            </a:r>
            <a:endParaRPr lang="en-US" dirty="0"/>
          </a:p>
        </p:txBody>
      </p:sp>
      <p:sp>
        <p:nvSpPr>
          <p:cNvPr id="6" name="Titolo 1"/>
          <p:cNvSpPr txBox="1">
            <a:spLocks/>
          </p:cNvSpPr>
          <p:nvPr/>
        </p:nvSpPr>
        <p:spPr>
          <a:xfrm>
            <a:off x="755576" y="476672"/>
            <a:ext cx="8064896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>
            <a:lvl1pPr marL="320040" indent="-320040" algn="r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46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indent="0" algn="ctr">
              <a:buFont typeface="Georgia" pitchFamily="18" charset="0"/>
              <a:buNone/>
            </a:pPr>
            <a:r>
              <a:rPr lang="it-IT" smtClean="0">
                <a:effectLst/>
              </a:rPr>
              <a:t>Natural Language Processing</a:t>
            </a:r>
            <a:endParaRPr lang="it-IT" dirty="0">
              <a:effectLst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2276872"/>
            <a:ext cx="1972815" cy="12872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6728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AMR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20001" y="1268760"/>
            <a:ext cx="7776864" cy="5256584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AMR ha come scopo l’individualizzazione di "chi sta facendo cosa a chi" in una frase. Ogni frase è rappresentata come un grafo diretto aciclico con le etichette sui bordi (relazioni) e le foglie (concetti</a:t>
            </a:r>
            <a:r>
              <a:rPr lang="it-IT" sz="1800" dirty="0" smtClean="0"/>
              <a:t>).</a:t>
            </a:r>
          </a:p>
          <a:p>
            <a:pPr marL="45720" indent="0" algn="just">
              <a:buNone/>
            </a:pPr>
            <a:r>
              <a:rPr lang="it-IT" sz="1800" dirty="0" smtClean="0"/>
              <a:t>				    </a:t>
            </a:r>
            <a:r>
              <a:rPr lang="it-IT" sz="1600" dirty="0" smtClean="0">
                <a:solidFill>
                  <a:schemeClr val="tx1"/>
                </a:solidFill>
              </a:rPr>
              <a:t>“</a:t>
            </a:r>
            <a:r>
              <a:rPr lang="it-IT" sz="1600" dirty="0">
                <a:solidFill>
                  <a:schemeClr val="tx1"/>
                </a:solidFill>
              </a:rPr>
              <a:t>The boy </a:t>
            </a:r>
            <a:r>
              <a:rPr lang="it-IT" sz="1600" dirty="0" err="1">
                <a:solidFill>
                  <a:schemeClr val="tx1"/>
                </a:solidFill>
              </a:rPr>
              <a:t>wants</a:t>
            </a:r>
            <a:r>
              <a:rPr lang="it-IT" sz="1600" dirty="0">
                <a:solidFill>
                  <a:schemeClr val="tx1"/>
                </a:solidFill>
              </a:rPr>
              <a:t> the girl to </a:t>
            </a:r>
            <a:r>
              <a:rPr lang="it-IT" sz="1600" dirty="0" err="1">
                <a:solidFill>
                  <a:schemeClr val="tx1"/>
                </a:solidFill>
              </a:rPr>
              <a:t>believe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him</a:t>
            </a:r>
            <a:r>
              <a:rPr lang="it-IT" sz="1600" dirty="0">
                <a:solidFill>
                  <a:schemeClr val="tx1"/>
                </a:solidFill>
              </a:rPr>
              <a:t>” </a:t>
            </a:r>
          </a:p>
          <a:p>
            <a:pPr marL="45720" indent="0" algn="just">
              <a:buNone/>
            </a:pPr>
            <a:endParaRPr lang="it-IT" sz="1800" dirty="0" smtClean="0"/>
          </a:p>
          <a:p>
            <a:pPr marL="45720" indent="0" algn="just">
              <a:buNone/>
            </a:pPr>
            <a:endParaRPr lang="it-IT" sz="1800" dirty="0" smtClean="0"/>
          </a:p>
          <a:p>
            <a:pPr marL="45720" indent="0" algn="just">
              <a:buNone/>
            </a:pPr>
            <a:endParaRPr lang="it-IT" sz="1800" dirty="0" smtClean="0"/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endParaRPr lang="it-IT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AMR prevede un'unica struttura percorribile che prende in considerazione tutte le parole.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L</a:t>
            </a:r>
            <a:r>
              <a:rPr lang="it-IT" sz="1800" dirty="0" smtClean="0"/>
              <a:t>’AMR </a:t>
            </a:r>
            <a:r>
              <a:rPr lang="it-IT" sz="1800" dirty="0"/>
              <a:t>è astratto, </a:t>
            </a:r>
            <a:r>
              <a:rPr lang="it-IT" sz="1800" dirty="0" smtClean="0"/>
              <a:t>infatti </a:t>
            </a:r>
            <a:r>
              <a:rPr lang="it-IT" sz="1800" dirty="0"/>
              <a:t>può rappresentare qualsiasi numero di frasi in linguaggio naturale, inoltre non annota le singole parole di una frase bensì gli eventi in essa contenuti. </a:t>
            </a:r>
            <a:endParaRPr lang="it-IT" sz="18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 smtClean="0"/>
              <a:t>I </a:t>
            </a:r>
            <a:r>
              <a:rPr lang="it-IT" sz="1800" dirty="0"/>
              <a:t>sensi dei predicati ed i ruoli semantici di base presenti in AMR sono tratti dal progetto </a:t>
            </a:r>
            <a:r>
              <a:rPr lang="it-IT" sz="1800" dirty="0" err="1"/>
              <a:t>OntoNotes</a:t>
            </a:r>
            <a:r>
              <a:rPr lang="it-IT" sz="1800" dirty="0" smtClean="0"/>
              <a:t>.</a:t>
            </a: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12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 descr="C:\Users\Maurizio\Desktop\amr example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703" y="2204863"/>
            <a:ext cx="3449935" cy="21014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25" y="2613703"/>
            <a:ext cx="3629526" cy="1692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3155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FRED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13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FRED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484784"/>
            <a:ext cx="7704856" cy="4896544"/>
          </a:xfrm>
        </p:spPr>
        <p:txBody>
          <a:bodyPr>
            <a:normAutofit fontScale="92500" lnSpcReduction="10000"/>
          </a:bodyPr>
          <a:lstStyle/>
          <a:p>
            <a:pPr marL="45720" indent="0" algn="just">
              <a:buNone/>
            </a:pPr>
            <a:r>
              <a:rPr lang="it-IT" dirty="0"/>
              <a:t>FRED appartiene alla categoria dei Machine Reader per il </a:t>
            </a:r>
            <a:r>
              <a:rPr lang="it-IT" dirty="0" err="1"/>
              <a:t>Semantic</a:t>
            </a:r>
            <a:r>
              <a:rPr lang="it-IT" dirty="0"/>
              <a:t> Web, è in grado di processare testo espresso in linguaggio naturale in 48 lingue differenti e di trasformarlo in </a:t>
            </a:r>
            <a:r>
              <a:rPr lang="it-IT" dirty="0" err="1"/>
              <a:t>Linked</a:t>
            </a:r>
            <a:r>
              <a:rPr lang="it-IT" dirty="0"/>
              <a:t> Data</a:t>
            </a:r>
            <a:r>
              <a:rPr lang="it-IT" dirty="0" smtClean="0"/>
              <a:t>.</a:t>
            </a:r>
          </a:p>
          <a:p>
            <a:pPr marL="45720" indent="0" algn="just">
              <a:buNone/>
            </a:pP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È implementato in </a:t>
            </a:r>
            <a:r>
              <a:rPr lang="it-IT" dirty="0" err="1"/>
              <a:t>Python</a:t>
            </a:r>
            <a:r>
              <a:rPr lang="it-IT" dirty="0"/>
              <a:t> ed è disponibile come </a:t>
            </a:r>
            <a:r>
              <a:rPr lang="it-IT" dirty="0" smtClean="0"/>
              <a:t>servizio </a:t>
            </a:r>
            <a:r>
              <a:rPr lang="it-IT" dirty="0"/>
              <a:t>REST e come libreria </a:t>
            </a:r>
            <a:r>
              <a:rPr lang="it-IT" dirty="0" err="1"/>
              <a:t>Python</a:t>
            </a:r>
            <a:r>
              <a:rPr lang="it-IT" dirty="0"/>
              <a:t> (</a:t>
            </a:r>
            <a:r>
              <a:rPr lang="it-IT" dirty="0" err="1"/>
              <a:t>fredlib</a:t>
            </a:r>
            <a:r>
              <a:rPr lang="it-IT" dirty="0" smtClean="0"/>
              <a:t>).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 smtClean="0"/>
              <a:t>Ha un corposo background teorico, e frutta componenti del NLP per effettuare diverse operazioni.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it-IT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dirty="0"/>
              <a:t>Tutti i grafi prodotti da FRED sono annotazioni testuali e rappresentano la segmentazione del testo espressa per mezzo di </a:t>
            </a:r>
            <a:r>
              <a:rPr lang="en-US" i="1" dirty="0"/>
              <a:t>Extremely </a:t>
            </a:r>
            <a:r>
              <a:rPr lang="en-US" i="1" dirty="0" err="1"/>
              <a:t>Annotational</a:t>
            </a:r>
            <a:r>
              <a:rPr lang="en-US" i="1" dirty="0"/>
              <a:t> RDF Markup </a:t>
            </a:r>
            <a:r>
              <a:rPr lang="en-US" dirty="0"/>
              <a:t>(EARMARK)</a:t>
            </a:r>
            <a:r>
              <a:rPr lang="it-IT" dirty="0"/>
              <a:t> </a:t>
            </a:r>
            <a:r>
              <a:rPr lang="it-IT" dirty="0" smtClean="0"/>
              <a:t>e </a:t>
            </a:r>
            <a:r>
              <a:rPr lang="it-IT" i="1" dirty="0" smtClean="0"/>
              <a:t>NLP </a:t>
            </a:r>
            <a:r>
              <a:rPr lang="it-IT" i="1" dirty="0" err="1"/>
              <a:t>Interchange</a:t>
            </a:r>
            <a:r>
              <a:rPr lang="it-IT" i="1" dirty="0"/>
              <a:t> Format </a:t>
            </a:r>
            <a:r>
              <a:rPr lang="it-IT" dirty="0"/>
              <a:t>(NIF</a:t>
            </a:r>
            <a:r>
              <a:rPr lang="it-IT" dirty="0" smtClean="0"/>
              <a:t>).</a:t>
            </a:r>
            <a:endParaRPr lang="it-IT" dirty="0"/>
          </a:p>
          <a:p>
            <a:pPr marL="45720" indent="0" algn="just">
              <a:buNone/>
            </a:pPr>
            <a:endParaRPr lang="it-IT" dirty="0"/>
          </a:p>
          <a:p>
            <a:pPr marL="45720" indent="0" algn="just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14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7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FRED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6021287"/>
            <a:ext cx="7704856" cy="432049"/>
          </a:xfrm>
        </p:spPr>
        <p:txBody>
          <a:bodyPr>
            <a:normAutofit fontScale="77500" lnSpcReduction="20000"/>
          </a:bodyPr>
          <a:lstStyle/>
          <a:p>
            <a:pPr marL="45720" indent="0" algn="ctr">
              <a:buNone/>
            </a:pPr>
            <a:r>
              <a:rPr lang="en-US" sz="2900" i="1" dirty="0" smtClean="0"/>
              <a:t>“Valentina </a:t>
            </a:r>
            <a:r>
              <a:rPr lang="en-US" sz="2900" i="1" dirty="0"/>
              <a:t>gave Aldo a book by Charlie </a:t>
            </a:r>
            <a:r>
              <a:rPr lang="en-US" sz="2900" i="1" dirty="0" smtClean="0"/>
              <a:t>Mingus” </a:t>
            </a:r>
            <a:endParaRPr lang="it-IT" sz="2900" dirty="0"/>
          </a:p>
          <a:p>
            <a:pPr marL="45720" indent="0" algn="just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15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1484783"/>
            <a:ext cx="8712968" cy="43924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23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3558" y="620688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solidFill>
                  <a:schemeClr val="bg1"/>
                </a:solidFill>
                <a:effectLst/>
              </a:rPr>
              <a:t>FRED </a:t>
            </a:r>
            <a:r>
              <a:rPr lang="it-IT" sz="4400" dirty="0" smtClean="0">
                <a:solidFill>
                  <a:schemeClr val="bg1"/>
                </a:solidFill>
                <a:effectLst/>
                <a:latin typeface="Aharoni" panose="02010803020104030203" pitchFamily="2" charset="-79"/>
                <a:cs typeface="Aharoni" panose="02010803020104030203" pitchFamily="2" charset="-79"/>
              </a:rPr>
              <a:t>&amp;</a:t>
            </a:r>
            <a:r>
              <a:rPr lang="it-IT" dirty="0" smtClean="0">
                <a:solidFill>
                  <a:schemeClr val="bg1"/>
                </a:solidFill>
                <a:effectLst/>
              </a:rPr>
              <a:t> GEORGE</a:t>
            </a:r>
            <a:endParaRPr lang="it-IT" dirty="0">
              <a:solidFill>
                <a:schemeClr val="bg1"/>
              </a:solidFill>
              <a:effectLst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3" y="2287325"/>
            <a:ext cx="9141349" cy="4570675"/>
          </a:xfrm>
          <a:prstGeom prst="rect">
            <a:avLst/>
          </a:prstGeo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>
                <a:solidFill>
                  <a:schemeClr val="bg1"/>
                </a:solidFill>
              </a:rPr>
              <a:pPr algn="r"/>
              <a:t>16</a:t>
            </a:fld>
            <a:r>
              <a:rPr lang="en-US" dirty="0" smtClean="0">
                <a:solidFill>
                  <a:schemeClr val="bg1"/>
                </a:solidFill>
              </a:rPr>
              <a:t>/35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4026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FRED</a:t>
            </a:r>
            <a:endParaRPr lang="it-IT" dirty="0">
              <a:effectLst/>
            </a:endParaRP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90" y="1484784"/>
            <a:ext cx="8768809" cy="3240360"/>
          </a:xfrm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17</a:t>
            </a:fld>
            <a:r>
              <a:rPr lang="en-US" dirty="0" smtClean="0"/>
              <a:t>/35</a:t>
            </a:r>
            <a:endParaRPr lang="en-US" dirty="0"/>
          </a:p>
        </p:txBody>
      </p:sp>
      <p:sp>
        <p:nvSpPr>
          <p:cNvPr id="7" name="Rettangolo 6"/>
          <p:cNvSpPr/>
          <p:nvPr/>
        </p:nvSpPr>
        <p:spPr>
          <a:xfrm>
            <a:off x="314503" y="5085184"/>
            <a:ext cx="85527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2000" dirty="0"/>
              <a:t>Come si può vedere </a:t>
            </a:r>
            <a:r>
              <a:rPr lang="it-IT" sz="2000" dirty="0" smtClean="0"/>
              <a:t>in figura, FRED </a:t>
            </a:r>
            <a:r>
              <a:rPr lang="it-IT" sz="2000" dirty="0"/>
              <a:t>ricopre un ruolo centrale nel Progetto in quanto fornisce tutti i dati che vanno a costituire la base sulla quale applicare tutti gli opportuni accorgimenti atti alla conversione.</a:t>
            </a:r>
          </a:p>
        </p:txBody>
      </p:sp>
    </p:spTree>
    <p:extLst>
      <p:ext uri="{BB962C8B-B14F-4D97-AF65-F5344CB8AC3E}">
        <p14:creationId xmlns:p14="http://schemas.microsoft.com/office/powerpoint/2010/main" val="665500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Il Progetto applicativo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18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>
                <a:effectLst/>
              </a:rPr>
              <a:t>Il Progetto applicativo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/>
              <a:t>Svolgere un lavoro accurato necessita di una suddivisione in fasi: prima di scrivere del codice bisogna valutare le disposizioni dell’elaborato, la fattibilità dello stesso ecc</a:t>
            </a:r>
            <a:r>
              <a:rPr lang="it-IT" sz="2000" dirty="0" smtClean="0"/>
              <a:t>.</a:t>
            </a:r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r>
              <a:rPr lang="it-IT" sz="2000" dirty="0" smtClean="0"/>
              <a:t>Successivamente </a:t>
            </a:r>
            <a:r>
              <a:rPr lang="it-IT" sz="2000" dirty="0"/>
              <a:t>si prosegue con lo sviluppare ciò che si è appena progettato creando così un prototipo che di volta in volta verrà </a:t>
            </a:r>
            <a:r>
              <a:rPr lang="it-IT" sz="2000" dirty="0" smtClean="0"/>
              <a:t>migliorato </a:t>
            </a:r>
            <a:r>
              <a:rPr lang="it-IT" sz="2000" dirty="0"/>
              <a:t>fino ad arrivare alla versione </a:t>
            </a:r>
            <a:r>
              <a:rPr lang="it-IT" sz="2000" dirty="0" smtClean="0"/>
              <a:t>ottimale.</a:t>
            </a:r>
            <a:endParaRPr lang="it-IT" sz="2000" dirty="0"/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19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295" y="2616342"/>
            <a:ext cx="6515841" cy="334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7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6512511" cy="1143000"/>
          </a:xfrm>
        </p:spPr>
        <p:txBody>
          <a:bodyPr/>
          <a:lstStyle/>
          <a:p>
            <a:pPr marL="0" indent="0" algn="l">
              <a:buNone/>
            </a:pPr>
            <a:r>
              <a:rPr lang="it-IT" dirty="0" smtClean="0">
                <a:effectLst/>
              </a:rPr>
              <a:t>Sommario </a:t>
            </a:r>
            <a:r>
              <a:rPr lang="it-IT" sz="2400" dirty="0" smtClean="0">
                <a:effectLst/>
              </a:rPr>
              <a:t>[1/2]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40566" y="1340767"/>
            <a:ext cx="7848872" cy="496855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 smtClean="0"/>
              <a:t>Introduzione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 smtClean="0"/>
              <a:t>Stato dell’Arte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 err="1" smtClean="0"/>
              <a:t>Semantic</a:t>
            </a:r>
            <a:r>
              <a:rPr lang="it-IT" sz="2600" dirty="0" smtClean="0"/>
              <a:t> </a:t>
            </a:r>
            <a:r>
              <a:rPr lang="it-IT" sz="2600" dirty="0" smtClean="0"/>
              <a:t>Web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RDF</a:t>
            </a:r>
            <a:endParaRPr lang="it-IT" sz="20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 smtClean="0"/>
              <a:t>Natural Language </a:t>
            </a:r>
            <a:r>
              <a:rPr lang="it-IT" sz="2600" dirty="0" smtClean="0"/>
              <a:t>Processing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/>
              <a:t>AMR</a:t>
            </a:r>
            <a:endParaRPr lang="it-IT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 smtClean="0"/>
              <a:t>FRED</a:t>
            </a:r>
            <a:endParaRPr lang="it-IT" sz="2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</a:t>
            </a:fld>
            <a:r>
              <a:rPr lang="en-US" dirty="0" smtClean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4907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Ideazione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/>
              <a:t>Essendo fra i produttori di FRED, nonché ricercatore nell’ambito del </a:t>
            </a:r>
            <a:r>
              <a:rPr lang="it-IT" sz="2000" dirty="0" err="1"/>
              <a:t>Semantic</a:t>
            </a:r>
            <a:r>
              <a:rPr lang="it-IT" sz="2000" dirty="0"/>
              <a:t> Web</a:t>
            </a:r>
            <a:r>
              <a:rPr lang="it-IT" sz="2000" dirty="0" smtClean="0"/>
              <a:t>, il Prof. D. R. </a:t>
            </a:r>
            <a:r>
              <a:rPr lang="it-IT" sz="2000" dirty="0" err="1" smtClean="0"/>
              <a:t>Reforgiato</a:t>
            </a:r>
            <a:r>
              <a:rPr lang="it-IT" sz="2000" dirty="0" smtClean="0"/>
              <a:t> </a:t>
            </a:r>
            <a:r>
              <a:rPr lang="it-IT" sz="2000" dirty="0"/>
              <a:t>ha pensato di rendere automatizzabile la produzione di AMR vista la grande potenzialità dello stesso nell’esprimere concetti di natura semantica</a:t>
            </a:r>
            <a:r>
              <a:rPr lang="it-IT" sz="2000" dirty="0" smtClean="0"/>
              <a:t>.</a:t>
            </a:r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r>
              <a:rPr lang="it-IT" sz="2000" dirty="0"/>
              <a:t>L’Applicativo prodotto consente di far fronte a questa necessità andando dunque a sfruttare FRED come intermediario dal testo semplice col fine di produrre AMR. </a:t>
            </a:r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2000" dirty="0" smtClean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20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536" y="3645024"/>
            <a:ext cx="4819464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21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Progettazione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/>
              <a:t>L’idea di base consiste in un programma in </a:t>
            </a:r>
            <a:r>
              <a:rPr lang="it-IT" sz="2000" i="1" dirty="0" err="1"/>
              <a:t>python</a:t>
            </a:r>
            <a:r>
              <a:rPr lang="it-IT" sz="2000" dirty="0"/>
              <a:t> che sfrutti, con l’ausilio di </a:t>
            </a:r>
            <a:r>
              <a:rPr lang="it-IT" sz="2000" i="1" dirty="0" err="1"/>
              <a:t>rdflib</a:t>
            </a:r>
            <a:r>
              <a:rPr lang="it-IT" sz="2000" dirty="0"/>
              <a:t>, l’RDF prodotto da FRED applicandovi sopra delle regole ideate ad hoc per la conversione di tale input in AMR mostrando il tutto in un’apposita pagina web.</a:t>
            </a:r>
          </a:p>
          <a:p>
            <a:pPr marL="45720" indent="0" algn="just">
              <a:buNone/>
            </a:pPr>
            <a:r>
              <a:rPr lang="it-IT" sz="2000" dirty="0"/>
              <a:t>Questo suggerisce che il Progetto può essere suddiviso in tre parti distinte:</a:t>
            </a:r>
          </a:p>
          <a:p>
            <a:pPr marL="388620" indent="-342900" algn="just">
              <a:buFont typeface="+mj-lt"/>
              <a:buAutoNum type="arabicParenR"/>
            </a:pPr>
            <a:r>
              <a:rPr lang="it-IT" sz="2000" dirty="0" smtClean="0"/>
              <a:t>Acquisizione </a:t>
            </a:r>
            <a:r>
              <a:rPr lang="it-IT" sz="2000" dirty="0"/>
              <a:t>dei dati;</a:t>
            </a:r>
          </a:p>
          <a:p>
            <a:pPr marL="388620" indent="-342900" algn="just">
              <a:buFont typeface="+mj-lt"/>
              <a:buAutoNum type="arabicParenR"/>
            </a:pPr>
            <a:r>
              <a:rPr lang="it-IT" sz="2000" dirty="0" smtClean="0"/>
              <a:t>Conversione</a:t>
            </a:r>
            <a:r>
              <a:rPr lang="it-IT" sz="2000" dirty="0"/>
              <a:t>: fattibilità ed ideazione delle regole AMR;</a:t>
            </a:r>
          </a:p>
          <a:p>
            <a:pPr marL="388620" indent="-342900" algn="just">
              <a:buFont typeface="+mj-lt"/>
              <a:buAutoNum type="arabicParenR"/>
            </a:pPr>
            <a:r>
              <a:rPr lang="it-IT" sz="2000" dirty="0" smtClean="0"/>
              <a:t>Interfaccia </a:t>
            </a:r>
            <a:r>
              <a:rPr lang="it-IT" sz="2000" dirty="0"/>
              <a:t>grafica. </a:t>
            </a:r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21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63" b="5834"/>
          <a:stretch/>
        </p:blipFill>
        <p:spPr>
          <a:xfrm>
            <a:off x="2443833" y="4941168"/>
            <a:ext cx="3968301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55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Acquisizione dei dati </a:t>
            </a:r>
            <a:r>
              <a:rPr lang="it-IT" sz="2400" dirty="0">
                <a:effectLst/>
              </a:rPr>
              <a:t>[1/2]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545013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Per prima cosa è necessario acquisire la frase da convertire e ricavarne l’output di FRED</a:t>
            </a:r>
            <a:r>
              <a:rPr lang="it-IT" sz="1800" dirty="0" smtClean="0"/>
              <a:t>.</a:t>
            </a: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22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7" name="Immagine 6" descr="C:\Users\Maurizio\Desktop\curl example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7"/>
          <a:stretch/>
        </p:blipFill>
        <p:spPr bwMode="auto">
          <a:xfrm>
            <a:off x="647316" y="2209587"/>
            <a:ext cx="7993384" cy="4104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506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Acquisizione dei dati </a:t>
            </a:r>
            <a:r>
              <a:rPr lang="it-IT" sz="2400" dirty="0" smtClean="0">
                <a:effectLst/>
              </a:rPr>
              <a:t>[2/2</a:t>
            </a:r>
            <a:r>
              <a:rPr lang="it-IT" sz="2400" dirty="0">
                <a:effectLst/>
              </a:rPr>
              <a:t>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545013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Ottenuta la frase bisogna dunque ricavare tutte le informazioni utili alle regole di conversione in AMR tramite opportune </a:t>
            </a:r>
            <a:r>
              <a:rPr lang="it-IT" sz="1800" dirty="0" err="1"/>
              <a:t>query</a:t>
            </a:r>
            <a:r>
              <a:rPr lang="it-IT" sz="1800" dirty="0"/>
              <a:t> SPARQL con l’appoggio di </a:t>
            </a:r>
            <a:r>
              <a:rPr lang="it-IT" sz="1800" dirty="0" err="1" smtClean="0"/>
              <a:t>rdflib</a:t>
            </a:r>
            <a:r>
              <a:rPr lang="it-IT" sz="1800" dirty="0"/>
              <a:t>.</a:t>
            </a: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23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6" name="Immagin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" b="48782"/>
          <a:stretch/>
        </p:blipFill>
        <p:spPr bwMode="auto">
          <a:xfrm>
            <a:off x="683568" y="2564904"/>
            <a:ext cx="8123402" cy="36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812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Conversione in AMR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545013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 smtClean="0"/>
              <a:t>L’AMR </a:t>
            </a:r>
            <a:r>
              <a:rPr lang="it-IT" sz="2000" dirty="0"/>
              <a:t>possiede un gran numero di regole e, per poter effettuare un’opportuna conversione è fondamentale </a:t>
            </a:r>
            <a:r>
              <a:rPr lang="it-IT" sz="2000" dirty="0" smtClean="0"/>
              <a:t>sincerarsi che una regola possa </a:t>
            </a:r>
            <a:r>
              <a:rPr lang="it-IT" sz="2000" dirty="0"/>
              <a:t>essere implementata o meno (a causa di limiti dovuti da FRED</a:t>
            </a:r>
            <a:r>
              <a:rPr lang="it-IT" sz="2000" dirty="0" smtClean="0"/>
              <a:t>).</a:t>
            </a:r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r>
              <a:rPr lang="it-IT" sz="2000" dirty="0" smtClean="0"/>
              <a:t>Successivamente </a:t>
            </a:r>
            <a:r>
              <a:rPr lang="it-IT" sz="2000" dirty="0"/>
              <a:t>si dovrà procedere con la stesura delle regole </a:t>
            </a:r>
            <a:r>
              <a:rPr lang="it-IT" sz="2000" dirty="0" smtClean="0"/>
              <a:t>fattibili andando </a:t>
            </a:r>
            <a:r>
              <a:rPr lang="it-IT" sz="2000" dirty="0"/>
              <a:t>a vedere quali parametri della regola considerata hanno un corretto corrispettivo in </a:t>
            </a:r>
            <a:r>
              <a:rPr lang="it-IT" sz="2000" dirty="0" smtClean="0"/>
              <a:t>FRED, dunque procedendo alla </a:t>
            </a:r>
            <a:r>
              <a:rPr lang="it-IT" sz="2000" dirty="0"/>
              <a:t>relativa implementazione della stessa.</a:t>
            </a:r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24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318" y="2492896"/>
            <a:ext cx="3409379" cy="23319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9202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Interfaccia Grafica</a:t>
            </a:r>
            <a:endParaRPr lang="it-IT" sz="2400" dirty="0">
              <a:effectLst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1456"/>
            <a:ext cx="8820472" cy="50529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25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2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Sviluppo </a:t>
            </a:r>
            <a:r>
              <a:rPr lang="it-IT" sz="2400" dirty="0" smtClean="0">
                <a:effectLst/>
              </a:rPr>
              <a:t>[1/3]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776864" cy="5261669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/>
              <a:t>Conclusa la fase di progettazione si è passati a sviluppare concretamente l’Applicativo tramite il programma “</a:t>
            </a:r>
            <a:r>
              <a:rPr lang="it-IT" sz="2000" dirty="0" err="1" smtClean="0"/>
              <a:t>Notepad</a:t>
            </a:r>
            <a:r>
              <a:rPr lang="it-IT" sz="2000" dirty="0" smtClean="0"/>
              <a:t>++”.</a:t>
            </a:r>
            <a:endParaRPr lang="it-IT" sz="2000" dirty="0"/>
          </a:p>
          <a:p>
            <a:pPr marL="45720" indent="0" algn="just">
              <a:buNone/>
            </a:pPr>
            <a:r>
              <a:rPr lang="it-IT" sz="2000" dirty="0" smtClean="0"/>
              <a:t>Successivamente si è </a:t>
            </a:r>
            <a:r>
              <a:rPr lang="it-IT" sz="2000" dirty="0"/>
              <a:t>pensato alla suddivisione del progetto in opportuni </a:t>
            </a:r>
            <a:r>
              <a:rPr lang="it-IT" sz="2000" dirty="0" smtClean="0"/>
              <a:t>metodi:</a:t>
            </a:r>
            <a:endParaRPr lang="it-IT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 smtClean="0"/>
              <a:t>getName</a:t>
            </a:r>
            <a:r>
              <a:rPr lang="it-IT" sz="2000" dirty="0" smtClean="0"/>
              <a:t> </a:t>
            </a:r>
            <a:r>
              <a:rPr lang="it-IT" sz="2000" dirty="0"/>
              <a:t>che fornisce il nome dell’attributo considerato (nome, verbo ecc.);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 smtClean="0"/>
              <a:t>updateAmrVarList</a:t>
            </a:r>
            <a:r>
              <a:rPr lang="it-IT" sz="2000" dirty="0" smtClean="0"/>
              <a:t> </a:t>
            </a:r>
            <a:r>
              <a:rPr lang="it-IT" sz="2000" dirty="0"/>
              <a:t>che si occupa di gestire le variabili create dall’AMR;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 smtClean="0"/>
              <a:t>getPrintableAmrName</a:t>
            </a:r>
            <a:r>
              <a:rPr lang="it-IT" sz="2000" dirty="0" smtClean="0"/>
              <a:t> </a:t>
            </a:r>
            <a:r>
              <a:rPr lang="it-IT" sz="2000" dirty="0"/>
              <a:t>che si occupa di associare la giusta variabile AMR;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 smtClean="0"/>
              <a:t>printAMR</a:t>
            </a:r>
            <a:r>
              <a:rPr lang="it-IT" sz="2000" dirty="0" smtClean="0"/>
              <a:t> </a:t>
            </a:r>
            <a:r>
              <a:rPr lang="it-IT" sz="2000" dirty="0"/>
              <a:t>che stampa tutto l’output AMR nel corretto formato;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 smtClean="0"/>
              <a:t>recArgs</a:t>
            </a:r>
            <a:r>
              <a:rPr lang="it-IT" sz="2000" dirty="0" smtClean="0"/>
              <a:t> </a:t>
            </a:r>
            <a:r>
              <a:rPr lang="it-IT" sz="2000" dirty="0"/>
              <a:t>funziona ricorsiva e cuore del programma, effettua tutte le operazioni decisionali </a:t>
            </a:r>
            <a:r>
              <a:rPr lang="it-IT" sz="2000" dirty="0" smtClean="0"/>
              <a:t>per </a:t>
            </a:r>
            <a:r>
              <a:rPr lang="it-IT" sz="2000" dirty="0"/>
              <a:t>comprendere quando e come invocare la stampa di una data cosa. </a:t>
            </a:r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26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Sviluppo </a:t>
            </a:r>
            <a:r>
              <a:rPr lang="it-IT" sz="2400" dirty="0" smtClean="0">
                <a:effectLst/>
              </a:rPr>
              <a:t>[2/3]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776864" cy="5261669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 smtClean="0"/>
              <a:t>Fulcro dello sviluppo è la creazione delle regole di conversione che, essendo proporzionate a quelle dell’AMR, sono svariate.</a:t>
            </a:r>
          </a:p>
          <a:p>
            <a:pPr marL="45720" indent="0" algn="just">
              <a:buNone/>
            </a:pPr>
            <a:endParaRPr lang="it-IT" sz="2000" dirty="0" smtClean="0"/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27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348880"/>
            <a:ext cx="8745318" cy="36744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7845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Sviluppo </a:t>
            </a:r>
            <a:r>
              <a:rPr lang="it-IT" sz="2400" dirty="0" smtClean="0">
                <a:effectLst/>
              </a:rPr>
              <a:t>[3/3]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412776"/>
            <a:ext cx="7776864" cy="5261669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2000" dirty="0"/>
              <a:t>Purtroppo, nonostante le immense capacità espressive di FRED, vi sono delle limitazioni, ciò impedisce di sviluppare opportune conversioni per alcune regole AMR in quanto FRED </a:t>
            </a:r>
            <a:r>
              <a:rPr lang="it-IT" sz="2000" dirty="0" smtClean="0"/>
              <a:t>fornisce </a:t>
            </a:r>
            <a:r>
              <a:rPr lang="it-IT" sz="2000" dirty="0"/>
              <a:t>dati errati o addirittura non ne </a:t>
            </a:r>
            <a:r>
              <a:rPr lang="it-IT" sz="2000" dirty="0" smtClean="0"/>
              <a:t>produce.</a:t>
            </a:r>
          </a:p>
          <a:p>
            <a:pPr marL="45720" indent="0" algn="just">
              <a:buNone/>
            </a:pPr>
            <a:endParaRPr lang="it-IT" sz="2000" dirty="0" smtClean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/>
              <a:t>dates</a:t>
            </a:r>
            <a:r>
              <a:rPr lang="it-IT" sz="2000" b="1" i="1" dirty="0"/>
              <a:t>, </a:t>
            </a:r>
            <a:r>
              <a:rPr lang="it-IT" sz="2000" b="1" i="1" dirty="0" err="1"/>
              <a:t>times</a:t>
            </a:r>
            <a:r>
              <a:rPr lang="it-IT" sz="2000" b="1" i="1" dirty="0"/>
              <a:t>, </a:t>
            </a:r>
            <a:r>
              <a:rPr lang="it-IT" sz="2000" b="1" i="1" dirty="0" err="1"/>
              <a:t>percentages</a:t>
            </a:r>
            <a:r>
              <a:rPr lang="it-IT" sz="2000" b="1" i="1" dirty="0"/>
              <a:t>, </a:t>
            </a:r>
            <a:r>
              <a:rPr lang="it-IT" sz="2000" b="1" i="1" dirty="0" err="1"/>
              <a:t>phone</a:t>
            </a:r>
            <a:r>
              <a:rPr lang="it-IT" sz="2000" b="1" i="1" dirty="0"/>
              <a:t>, email, </a:t>
            </a:r>
            <a:r>
              <a:rPr lang="it-IT" sz="2000" b="1" i="1" dirty="0" err="1" smtClean="0"/>
              <a:t>URLs</a:t>
            </a:r>
            <a:r>
              <a:rPr lang="it-IT" sz="2000" b="1" i="1" dirty="0" smtClean="0"/>
              <a:t>:</a:t>
            </a:r>
            <a:endParaRPr lang="it-IT" sz="2000" b="1" i="1" dirty="0"/>
          </a:p>
          <a:p>
            <a:pPr marL="365760" lvl="1" indent="0" algn="just">
              <a:buNone/>
            </a:pPr>
            <a:r>
              <a:rPr lang="it-IT" dirty="0" smtClean="0"/>
              <a:t>FRED </a:t>
            </a:r>
            <a:r>
              <a:rPr lang="it-IT" dirty="0"/>
              <a:t>non fornisce alcuna informazione in merito</a:t>
            </a:r>
            <a:r>
              <a:rPr lang="it-IT" dirty="0" smtClean="0"/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b="1" i="1" dirty="0" err="1"/>
              <a:t>Ordinals</a:t>
            </a:r>
            <a:r>
              <a:rPr lang="it-IT" sz="2000" b="1" i="1" dirty="0"/>
              <a:t>, </a:t>
            </a:r>
            <a:r>
              <a:rPr lang="it-IT" sz="2000" b="1" i="1" dirty="0" err="1"/>
              <a:t>Exact</a:t>
            </a:r>
            <a:r>
              <a:rPr lang="it-IT" sz="2000" b="1" i="1" dirty="0"/>
              <a:t> </a:t>
            </a:r>
            <a:r>
              <a:rPr lang="it-IT" sz="2000" b="1" i="1" dirty="0" err="1"/>
              <a:t>numbers</a:t>
            </a:r>
            <a:r>
              <a:rPr lang="it-IT" sz="2000" b="1" i="1" dirty="0"/>
              <a:t>, </a:t>
            </a:r>
            <a:r>
              <a:rPr lang="it-IT" sz="2000" b="1" i="1" dirty="0" err="1"/>
              <a:t>Approximate</a:t>
            </a:r>
            <a:r>
              <a:rPr lang="it-IT" sz="2000" b="1" i="1" dirty="0"/>
              <a:t> </a:t>
            </a:r>
            <a:r>
              <a:rPr lang="it-IT" sz="2000" b="1" i="1" dirty="0" err="1"/>
              <a:t>numbers</a:t>
            </a:r>
            <a:r>
              <a:rPr lang="it-IT" sz="2000" b="1" i="1" dirty="0"/>
              <a:t>, </a:t>
            </a:r>
            <a:r>
              <a:rPr lang="it-IT" sz="2000" b="1" i="1" dirty="0" err="1"/>
              <a:t>Quantities</a:t>
            </a:r>
            <a:r>
              <a:rPr lang="it-IT" sz="2000" b="1" i="1" dirty="0"/>
              <a:t>, </a:t>
            </a:r>
            <a:r>
              <a:rPr lang="it-IT" sz="2000" b="1" i="1" dirty="0" err="1"/>
              <a:t>Subsets</a:t>
            </a:r>
            <a:r>
              <a:rPr lang="it-IT" sz="2000" b="1" i="1" dirty="0"/>
              <a:t>, Mathematical </a:t>
            </a:r>
            <a:r>
              <a:rPr lang="it-IT" sz="2000" b="1" i="1" dirty="0" err="1" smtClean="0"/>
              <a:t>operators</a:t>
            </a:r>
            <a:r>
              <a:rPr lang="it-IT" sz="2000" b="1" i="1" dirty="0" smtClean="0"/>
              <a:t>:</a:t>
            </a:r>
            <a:endParaRPr lang="it-IT" sz="2000" b="1" i="1" dirty="0"/>
          </a:p>
          <a:p>
            <a:pPr marL="365760" lvl="1" indent="0" algn="just">
              <a:buNone/>
            </a:pPr>
            <a:r>
              <a:rPr lang="it-IT" dirty="0" smtClean="0"/>
              <a:t>FRED non converte la rappresentazione testuale dei numeri, dunque  non fornisce informazioni in merito.</a:t>
            </a:r>
            <a:endParaRPr lang="it-IT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/>
              <a:t>e</a:t>
            </a:r>
            <a:r>
              <a:rPr lang="it-IT" sz="2000" dirty="0" smtClean="0"/>
              <a:t>cc.</a:t>
            </a:r>
          </a:p>
          <a:p>
            <a:pPr marL="45720" indent="0" algn="just">
              <a:buNone/>
            </a:pPr>
            <a:endParaRPr lang="it-IT" sz="2000" dirty="0"/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28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4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Il Prototipo: GEORGE </a:t>
            </a:r>
            <a:r>
              <a:rPr lang="it-IT" sz="2400" dirty="0" smtClean="0">
                <a:effectLst/>
              </a:rPr>
              <a:t>[1/2]</a:t>
            </a:r>
            <a:endParaRPr lang="it-IT" sz="2400" dirty="0">
              <a:effectLst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8403"/>
            <a:ext cx="8820472" cy="4959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29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732461"/>
            <a:ext cx="7139451" cy="455025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832" y="1948172"/>
            <a:ext cx="6791840" cy="4139496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9" y="1641217"/>
            <a:ext cx="8868825" cy="4986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71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548680"/>
            <a:ext cx="6512511" cy="1143000"/>
          </a:xfrm>
        </p:spPr>
        <p:txBody>
          <a:bodyPr/>
          <a:lstStyle/>
          <a:p>
            <a:pPr marL="0" indent="0" algn="l">
              <a:buNone/>
            </a:pPr>
            <a:r>
              <a:rPr lang="it-IT" dirty="0" smtClean="0">
                <a:effectLst/>
              </a:rPr>
              <a:t>Sommario </a:t>
            </a:r>
            <a:r>
              <a:rPr lang="it-IT" sz="2400" dirty="0" smtClean="0">
                <a:effectLst/>
              </a:rPr>
              <a:t>[2/2]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40566" y="1340767"/>
            <a:ext cx="7848872" cy="496855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 smtClean="0"/>
              <a:t>Il </a:t>
            </a:r>
            <a:r>
              <a:rPr lang="it-IT" sz="2600" dirty="0" smtClean="0"/>
              <a:t>Progetto applicativo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 smtClean="0"/>
              <a:t>Ideazione</a:t>
            </a:r>
            <a:endParaRPr lang="it-IT" sz="26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/>
              <a:t>P</a:t>
            </a:r>
            <a:r>
              <a:rPr lang="it-IT" sz="2600" dirty="0" smtClean="0"/>
              <a:t>rogettazione</a:t>
            </a:r>
            <a:endParaRPr lang="it-IT" sz="26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/>
              <a:t>S</a:t>
            </a:r>
            <a:r>
              <a:rPr lang="it-IT" sz="2600" dirty="0" smtClean="0"/>
              <a:t>viluppo</a:t>
            </a:r>
            <a:endParaRPr lang="it-IT" sz="2600" dirty="0" smtClean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600" dirty="0" smtClean="0"/>
              <a:t>Il </a:t>
            </a:r>
            <a:r>
              <a:rPr lang="it-IT" sz="2600" dirty="0" smtClean="0"/>
              <a:t>Prototipo</a:t>
            </a:r>
            <a:r>
              <a:rPr lang="it-IT" sz="2600" dirty="0" smtClean="0"/>
              <a:t>: GEORGE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 smtClean="0"/>
              <a:t>Conclusioni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600" dirty="0"/>
              <a:t>Sviluppi </a:t>
            </a:r>
            <a:r>
              <a:rPr lang="it-IT" sz="2600" dirty="0" smtClean="0"/>
              <a:t>futuri</a:t>
            </a:r>
          </a:p>
          <a:p>
            <a:pPr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</a:t>
            </a:fld>
            <a:r>
              <a:rPr lang="en-US" dirty="0" smtClean="0"/>
              <a:t>/35</a:t>
            </a:r>
          </a:p>
        </p:txBody>
      </p:sp>
    </p:spTree>
    <p:extLst>
      <p:ext uri="{BB962C8B-B14F-4D97-AF65-F5344CB8AC3E}">
        <p14:creationId xmlns:p14="http://schemas.microsoft.com/office/powerpoint/2010/main" val="1225443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8F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Il Prototipo: GEORGE </a:t>
            </a:r>
            <a:r>
              <a:rPr lang="it-IT" sz="2400" dirty="0" smtClean="0">
                <a:effectLst/>
              </a:rPr>
              <a:t>[2/2]</a:t>
            </a:r>
            <a:endParaRPr lang="it-IT" sz="2400" dirty="0">
              <a:effectLst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68403"/>
            <a:ext cx="8820472" cy="49590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30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416" y="1780355"/>
            <a:ext cx="7010664" cy="4353715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712" y="1828486"/>
            <a:ext cx="7091400" cy="425745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0" y="1668403"/>
            <a:ext cx="8903975" cy="50060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7375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Conclusioni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31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31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Conclusioni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45243"/>
            <a:ext cx="7848872" cy="4032448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it-IT" sz="2000" dirty="0"/>
              <a:t>L’Applicazione è una valida soluzione ad un problema reale, nonché un considerevole apporto allo sviluppo delle intelligenze artificiali cosicché siano esse sempre più </a:t>
            </a:r>
            <a:r>
              <a:rPr lang="it-IT" sz="2000" dirty="0" smtClean="0"/>
              <a:t>all’avanguardia nella comprensione del linguaggio naturale.</a:t>
            </a:r>
            <a:endParaRPr lang="it-IT" sz="2000" dirty="0"/>
          </a:p>
        </p:txBody>
      </p:sp>
      <p:sp>
        <p:nvSpPr>
          <p:cNvPr id="6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32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050" y="3018674"/>
            <a:ext cx="6946416" cy="34732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089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Sviluppi futuri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33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005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Sviluppi futuri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28800"/>
            <a:ext cx="7704856" cy="4464496"/>
          </a:xfrm>
        </p:spPr>
        <p:txBody>
          <a:bodyPr>
            <a:normAutofit/>
          </a:bodyPr>
          <a:lstStyle/>
          <a:p>
            <a:pPr marL="45720" indent="0" algn="just">
              <a:buNone/>
            </a:pPr>
            <a:r>
              <a:rPr lang="it-IT" sz="2000" dirty="0"/>
              <a:t>Essendo un prototipo, l’applicativo necessita sicuramente di </a:t>
            </a:r>
            <a:r>
              <a:rPr lang="it-IT" sz="2000" dirty="0" smtClean="0"/>
              <a:t>opportune integrazioni che </a:t>
            </a:r>
            <a:r>
              <a:rPr lang="it-IT" sz="2000" dirty="0"/>
              <a:t>in futuro verranno </a:t>
            </a:r>
            <a:r>
              <a:rPr lang="it-IT" sz="2000" dirty="0" smtClean="0"/>
              <a:t>effettuate.</a:t>
            </a:r>
            <a:endParaRPr lang="it-IT" sz="2000" dirty="0"/>
          </a:p>
          <a:p>
            <a:pPr marL="45720" indent="0" algn="just">
              <a:buNone/>
            </a:pPr>
            <a:r>
              <a:rPr lang="it-IT" sz="2000" dirty="0" smtClean="0"/>
              <a:t>Queste le modifiche proposte</a:t>
            </a:r>
            <a:r>
              <a:rPr lang="it-IT" sz="2000" dirty="0" smtClean="0"/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 smtClean="0"/>
              <a:t>Arricchire </a:t>
            </a:r>
            <a:r>
              <a:rPr lang="it-IT" sz="2000" dirty="0"/>
              <a:t>l’insieme delle regole di conversione per poter coprire un numero maggiore di frasi convertibili;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 smtClean="0"/>
              <a:t>Ottimizzare </a:t>
            </a:r>
            <a:r>
              <a:rPr lang="it-IT" sz="2000" dirty="0"/>
              <a:t>ulteriormente il codice in modo da favorirne la manutenzione nonché una maggior celerità di risposta;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 smtClean="0"/>
              <a:t>Incremento </a:t>
            </a:r>
            <a:r>
              <a:rPr lang="it-IT" sz="2000" dirty="0"/>
              <a:t>della portabilità;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 smtClean="0"/>
              <a:t>Inserimento </a:t>
            </a:r>
            <a:r>
              <a:rPr lang="it-IT" sz="2000" dirty="0"/>
              <a:t>di una funzionalità che consenta allo stesso di migliorarsi caso per caso secondo i feedback ricevuti dagli utenti.</a:t>
            </a:r>
          </a:p>
          <a:p>
            <a:pPr marL="45720" indent="0" algn="just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34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6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35596" y="548680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Concludendo</a:t>
            </a:r>
            <a:endParaRPr lang="it-IT" dirty="0">
              <a:effectLst/>
            </a:endParaRP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4221088"/>
            <a:ext cx="8280920" cy="17281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8988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4208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6596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86000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87752" indent="-182880" algn="l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Char char="*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Georgia" pitchFamily="18" charset="0"/>
              <a:buNone/>
            </a:pPr>
            <a:endParaRPr lang="it-IT" dirty="0" smtClean="0"/>
          </a:p>
          <a:p>
            <a:pPr marL="45720" indent="0" algn="ctr">
              <a:buFont typeface="Georgia" pitchFamily="18" charset="0"/>
              <a:buNone/>
            </a:pPr>
            <a:r>
              <a:rPr lang="it-IT" sz="29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“Ogni tecnologia sufficientemente avanzata è indistinguibile dalla magia.” </a:t>
            </a:r>
          </a:p>
          <a:p>
            <a:pPr marL="45720" indent="0" algn="ctr">
              <a:buNone/>
            </a:pPr>
            <a:r>
              <a:rPr lang="it-IT" sz="2900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Arthur C. Clarke</a:t>
            </a:r>
            <a:r>
              <a:rPr lang="it-IT" sz="2900" dirty="0" smtClean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 </a:t>
            </a:r>
          </a:p>
          <a:p>
            <a:pPr marL="45720" indent="0">
              <a:buFont typeface="Georgia" pitchFamily="18" charset="0"/>
              <a:buNone/>
            </a:pPr>
            <a:endParaRPr lang="it-IT" dirty="0"/>
          </a:p>
        </p:txBody>
      </p:sp>
      <p:sp>
        <p:nvSpPr>
          <p:cNvPr id="6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35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718886" y="1556792"/>
            <a:ext cx="1781093" cy="2332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6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99592" y="1988840"/>
            <a:ext cx="7560840" cy="2880320"/>
          </a:xfrm>
        </p:spPr>
        <p:txBody>
          <a:bodyPr/>
          <a:lstStyle/>
          <a:p>
            <a:pPr marL="0" indent="0" algn="ctr">
              <a:buNone/>
            </a:pPr>
            <a:r>
              <a:rPr lang="it-IT" sz="7200" dirty="0" smtClean="0">
                <a:effectLst>
                  <a:reflection blurRad="6350" stA="55000" endA="300" endPos="25000" dir="5400000" sy="-100000" algn="bl" rotWithShape="0"/>
                </a:effectLst>
              </a:rPr>
              <a:t>Grazie per l’Attenzione!</a:t>
            </a:r>
            <a:endParaRPr lang="it-IT" sz="7200" dirty="0">
              <a:effectLst>
                <a:reflection blurRad="6350" stA="55000" endA="300" endPos="250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7907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Introduzione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4</a:t>
            </a:fld>
            <a:r>
              <a:rPr lang="en-US" dirty="0" smtClean="0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018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Introduzione </a:t>
            </a:r>
            <a:r>
              <a:rPr lang="it-IT" sz="2400" dirty="0" smtClean="0">
                <a:effectLst/>
              </a:rPr>
              <a:t>[</a:t>
            </a:r>
            <a:r>
              <a:rPr lang="it-IT" sz="2400" dirty="0" smtClean="0">
                <a:effectLst/>
              </a:rPr>
              <a:t>1/2]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04856" cy="4617640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dirty="0" smtClean="0"/>
              <a:t>L’intelligenza </a:t>
            </a:r>
            <a:r>
              <a:rPr lang="it-IT" dirty="0"/>
              <a:t>artificiale è </a:t>
            </a:r>
            <a:r>
              <a:rPr lang="it-IT" dirty="0" smtClean="0"/>
              <a:t>nel mondo odierno </a:t>
            </a:r>
            <a:r>
              <a:rPr lang="it-IT" dirty="0" smtClean="0"/>
              <a:t>uno </a:t>
            </a:r>
            <a:r>
              <a:rPr lang="it-IT" dirty="0"/>
              <a:t>degli argomenti più importanti, è </a:t>
            </a:r>
            <a:r>
              <a:rPr lang="it-IT" dirty="0" smtClean="0"/>
              <a:t>fondamentale </a:t>
            </a:r>
            <a:r>
              <a:rPr lang="it-IT" dirty="0"/>
              <a:t>sviluppare sempre più sofisticati strumenti per consentire </a:t>
            </a:r>
            <a:r>
              <a:rPr lang="it-IT" dirty="0" smtClean="0"/>
              <a:t>alla stessa </a:t>
            </a:r>
            <a:r>
              <a:rPr lang="it-IT" dirty="0"/>
              <a:t>la comprensione del linguaggio naturale</a:t>
            </a:r>
            <a:r>
              <a:rPr lang="it-IT" dirty="0" smtClean="0"/>
              <a:t>.</a:t>
            </a:r>
          </a:p>
          <a:p>
            <a:pPr marL="45720" indent="0" algn="just">
              <a:buNone/>
            </a:pPr>
            <a:endParaRPr lang="it-IT" dirty="0"/>
          </a:p>
          <a:p>
            <a:pPr marL="45720" indent="0" algn="just">
              <a:buNone/>
            </a:pPr>
            <a:r>
              <a:rPr lang="it-IT" dirty="0"/>
              <a:t>Nel parlato comune si è soliti esprimere concetti che trascendono il mero contenuto sintattico di una frase, ovvero espressi tramite l’aspetto semantico</a:t>
            </a:r>
            <a:r>
              <a:rPr lang="it-IT" dirty="0" smtClean="0"/>
              <a:t>.</a:t>
            </a:r>
          </a:p>
          <a:p>
            <a:pPr marL="45720" indent="0" algn="just">
              <a:buNone/>
            </a:pPr>
            <a:endParaRPr lang="it-IT" dirty="0"/>
          </a:p>
          <a:p>
            <a:pPr marL="45720" indent="0" algn="just">
              <a:buNone/>
            </a:pPr>
            <a:r>
              <a:rPr lang="it-IT" dirty="0"/>
              <a:t>Per poter rendere tali aspetti è necessario dotare le macchine della capacità di analizzare le frasi nel loro insieme piuttosto che parola per parola.</a:t>
            </a:r>
          </a:p>
          <a:p>
            <a:pPr marL="45720" indent="0" algn="just">
              <a:buNone/>
            </a:pP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5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1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Introduzione </a:t>
            </a:r>
            <a:r>
              <a:rPr lang="it-IT" sz="2400" dirty="0" smtClean="0">
                <a:effectLst/>
              </a:rPr>
              <a:t>[</a:t>
            </a:r>
            <a:r>
              <a:rPr lang="it-IT" sz="2400" dirty="0" smtClean="0">
                <a:effectLst/>
              </a:rPr>
              <a:t>2/2]</a:t>
            </a:r>
            <a:endParaRPr lang="it-IT" sz="2400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04856" cy="4689648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dirty="0" smtClean="0"/>
              <a:t>Differentemente dall’RDF che si occupa di analisi sintattica, </a:t>
            </a:r>
            <a:r>
              <a:rPr lang="it-IT" dirty="0"/>
              <a:t>l’</a:t>
            </a:r>
            <a:r>
              <a:rPr lang="it-IT" dirty="0" err="1"/>
              <a:t>Abstract</a:t>
            </a:r>
            <a:r>
              <a:rPr lang="it-IT" dirty="0"/>
              <a:t> </a:t>
            </a:r>
            <a:r>
              <a:rPr lang="it-IT" dirty="0" err="1"/>
              <a:t>Meaning</a:t>
            </a:r>
            <a:r>
              <a:rPr lang="it-IT" dirty="0"/>
              <a:t> </a:t>
            </a:r>
            <a:r>
              <a:rPr lang="it-IT" dirty="0" err="1"/>
              <a:t>Representation</a:t>
            </a:r>
            <a:r>
              <a:rPr lang="it-IT" dirty="0"/>
              <a:t> fornisce una rappresentazione di tipo semantico tramite struttura ad eventi</a:t>
            </a:r>
            <a:r>
              <a:rPr lang="it-IT" dirty="0" smtClean="0"/>
              <a:t>.</a:t>
            </a:r>
          </a:p>
          <a:p>
            <a:pPr marL="45720" indent="0" algn="just">
              <a:buNone/>
            </a:pPr>
            <a:endParaRPr lang="it-IT" dirty="0"/>
          </a:p>
          <a:p>
            <a:pPr marL="45720" indent="0" algn="just">
              <a:buNone/>
            </a:pPr>
            <a:r>
              <a:rPr lang="it-IT" dirty="0"/>
              <a:t>La potenzialità di questa codifica consente dunque di rendere nel medesimo modo frasi che, se pur scritte in modo differente e con termini diversi, intendono esattamente la stessa cosa.</a:t>
            </a:r>
          </a:p>
          <a:p>
            <a:pPr marL="45720" indent="0" algn="just">
              <a:buNone/>
            </a:pPr>
            <a:endParaRPr lang="it-IT" dirty="0" smtClean="0"/>
          </a:p>
          <a:p>
            <a:pPr marL="45720" indent="0" algn="just">
              <a:buNone/>
            </a:pPr>
            <a:r>
              <a:rPr lang="it-IT" dirty="0" smtClean="0"/>
              <a:t>Urge </a:t>
            </a:r>
            <a:r>
              <a:rPr lang="it-IT" dirty="0" smtClean="0"/>
              <a:t>dunque un </a:t>
            </a:r>
            <a:r>
              <a:rPr lang="it-IT" dirty="0" smtClean="0"/>
              <a:t>ponte che colleghi il </a:t>
            </a:r>
            <a:r>
              <a:rPr lang="it-IT" dirty="0" err="1" smtClean="0"/>
              <a:t>Semantic</a:t>
            </a:r>
            <a:r>
              <a:rPr lang="it-IT" dirty="0" smtClean="0"/>
              <a:t> Web (analisi sintattica) al Natural Language Processing (analisi semantica).</a:t>
            </a:r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6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06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2420888"/>
            <a:ext cx="7632848" cy="2520280"/>
          </a:xfrm>
        </p:spPr>
        <p:txBody>
          <a:bodyPr/>
          <a:lstStyle/>
          <a:p>
            <a:pPr marL="0" indent="0" algn="ctr">
              <a:buNone/>
            </a:pPr>
            <a:r>
              <a:rPr lang="it-IT" sz="6600" dirty="0" smtClean="0"/>
              <a:t>Stato dell’Arte</a:t>
            </a:r>
            <a:endParaRPr lang="it-IT" sz="6600" dirty="0"/>
          </a:p>
        </p:txBody>
      </p:sp>
      <p:sp>
        <p:nvSpPr>
          <p:cNvPr id="4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7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39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smtClean="0">
                <a:effectLst/>
              </a:rPr>
              <a:t>Stato dell’Arte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619672"/>
            <a:ext cx="7776864" cy="4761656"/>
          </a:xfrm>
        </p:spPr>
        <p:txBody>
          <a:bodyPr>
            <a:noAutofit/>
          </a:bodyPr>
          <a:lstStyle/>
          <a:p>
            <a:pPr marL="45720" indent="0" algn="just">
              <a:buNone/>
            </a:pPr>
            <a:r>
              <a:rPr lang="it-IT" sz="1800" dirty="0"/>
              <a:t>La comunità NLP e quella del </a:t>
            </a:r>
            <a:r>
              <a:rPr lang="it-IT" sz="1800" i="1" dirty="0" err="1"/>
              <a:t>Semantic</a:t>
            </a:r>
            <a:r>
              <a:rPr lang="it-IT" sz="1800" i="1" dirty="0"/>
              <a:t> Web </a:t>
            </a:r>
            <a:r>
              <a:rPr lang="it-IT" sz="1800" dirty="0"/>
              <a:t>nonostante svolgano un lavoro affine possiedono standard e metodologie di lavoro sufficientemente discordanti, ciò rende impossibile l’unione degli studi prodotti da entrambe per un fine comune</a:t>
            </a:r>
            <a:r>
              <a:rPr lang="it-IT" sz="1800" dirty="0" smtClean="0"/>
              <a:t>.</a:t>
            </a:r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r>
              <a:rPr lang="it-IT" sz="1800" dirty="0"/>
              <a:t>Benché esistano già progetti che consentono di ricavare RDF partendo da AMR (https://</a:t>
            </a:r>
            <a:r>
              <a:rPr lang="it-IT" sz="1800" dirty="0" smtClean="0"/>
              <a:t>github.com/BMKEG/amr-ld), </a:t>
            </a:r>
            <a:r>
              <a:rPr lang="it-IT" sz="1800" dirty="0"/>
              <a:t>non ne esistono che facciano l’inverso</a:t>
            </a:r>
            <a:r>
              <a:rPr lang="it-IT" sz="1800" dirty="0" smtClean="0"/>
              <a:t>.</a:t>
            </a:r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r>
              <a:rPr lang="it-IT" sz="1800" dirty="0"/>
              <a:t>Lo studio trattato in questa Tesi è dunque non confrontabile con nessun altro tipo di lavoro in quanto unico nel suo genere.</a:t>
            </a:r>
          </a:p>
          <a:p>
            <a:pPr marL="45720" indent="0" algn="just">
              <a:buNone/>
            </a:pPr>
            <a:endParaRPr lang="it-IT" sz="1800" dirty="0"/>
          </a:p>
          <a:p>
            <a:pPr marL="45720" indent="0" algn="just">
              <a:buNone/>
            </a:pPr>
            <a:r>
              <a:rPr lang="it-IT" sz="1800" dirty="0"/>
              <a:t>La “AMR </a:t>
            </a:r>
            <a:r>
              <a:rPr lang="it-IT" sz="1800" dirty="0" err="1"/>
              <a:t>Bank</a:t>
            </a:r>
            <a:r>
              <a:rPr lang="it-IT" sz="1800" dirty="0"/>
              <a:t>” è infatti costruita a mano da persone specializzate, non esiste nient’altro che automatizzi il lavoro di conversione da una frase ad AMR</a:t>
            </a:r>
            <a:r>
              <a:rPr lang="it-IT" sz="1800" dirty="0" smtClean="0"/>
              <a:t>.</a:t>
            </a: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8</a:t>
            </a:fld>
            <a:r>
              <a:rPr lang="en-US" dirty="0" smtClean="0"/>
              <a:t>/35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9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7344816" cy="1143000"/>
          </a:xfrm>
        </p:spPr>
        <p:txBody>
          <a:bodyPr/>
          <a:lstStyle/>
          <a:p>
            <a:pPr marL="0" indent="0" algn="ctr">
              <a:buNone/>
            </a:pPr>
            <a:r>
              <a:rPr lang="it-IT" dirty="0" err="1" smtClean="0">
                <a:effectLst/>
              </a:rPr>
              <a:t>Semantic</a:t>
            </a:r>
            <a:r>
              <a:rPr lang="it-IT" dirty="0" smtClean="0">
                <a:effectLst/>
              </a:rPr>
              <a:t> Web</a:t>
            </a:r>
            <a:endParaRPr lang="it-IT" dirty="0">
              <a:effectLst/>
            </a:endParaRP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55576" y="1367236"/>
            <a:ext cx="7776864" cy="1773732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 smtClean="0"/>
              <a:t>Ricerche </a:t>
            </a:r>
            <a:r>
              <a:rPr lang="it-IT" sz="1800" dirty="0"/>
              <a:t>molto più evolute delle attuali, basate sulla presenza nel documento di parole </a:t>
            </a:r>
            <a:r>
              <a:rPr lang="it-IT" sz="1800" dirty="0" smtClean="0"/>
              <a:t>chiave;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 smtClean="0"/>
              <a:t>costruzione </a:t>
            </a:r>
            <a:r>
              <a:rPr lang="it-IT" sz="1800" dirty="0"/>
              <a:t>di reti di relazioni e connessioni tra documenti secondo logiche più elaborate del semplice collegamento </a:t>
            </a:r>
            <a:r>
              <a:rPr lang="it-IT" sz="1800" dirty="0" smtClean="0"/>
              <a:t>ipertestuale;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1800" dirty="0"/>
              <a:t>e</a:t>
            </a:r>
            <a:r>
              <a:rPr lang="it-IT" sz="1800" dirty="0" smtClean="0"/>
              <a:t>cc</a:t>
            </a:r>
            <a:r>
              <a:rPr lang="it-IT" sz="1800" dirty="0"/>
              <a:t>.</a:t>
            </a:r>
            <a:endParaRPr lang="it-IT" sz="1800" dirty="0" smtClean="0"/>
          </a:p>
          <a:p>
            <a:pPr marL="45720" indent="0" algn="just">
              <a:buNone/>
            </a:pPr>
            <a:endParaRPr lang="it-IT" sz="1800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020272" y="6309320"/>
            <a:ext cx="1828800" cy="365125"/>
          </a:xfrm>
        </p:spPr>
        <p:txBody>
          <a:bodyPr/>
          <a:lstStyle/>
          <a:p>
            <a:pPr algn="r"/>
            <a:fld id="{D7E63A33-8271-4DD0-9C48-789913D7C115}" type="slidenum">
              <a:rPr lang="en-US" smtClean="0"/>
              <a:pPr algn="r"/>
              <a:t>9</a:t>
            </a:fld>
            <a:r>
              <a:rPr lang="en-US" dirty="0" smtClean="0"/>
              <a:t>/35</a:t>
            </a:r>
            <a:endParaRPr lang="en-US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r="912" b="3449"/>
          <a:stretch/>
        </p:blipFill>
        <p:spPr>
          <a:xfrm>
            <a:off x="1079612" y="2636912"/>
            <a:ext cx="7128792" cy="417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598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ica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</Template>
  <TotalTime>1943</TotalTime>
  <Words>1999</Words>
  <Application>Microsoft Office PowerPoint</Application>
  <PresentationFormat>Presentazione su schermo (4:3)</PresentationFormat>
  <Paragraphs>239</Paragraphs>
  <Slides>36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4" baseType="lpstr">
      <vt:lpstr>Aharoni</vt:lpstr>
      <vt:lpstr>Arial</vt:lpstr>
      <vt:lpstr>Calibri</vt:lpstr>
      <vt:lpstr>Georgia</vt:lpstr>
      <vt:lpstr>Times New Roman</vt:lpstr>
      <vt:lpstr>Trebuchet MS</vt:lpstr>
      <vt:lpstr>Wingdings</vt:lpstr>
      <vt:lpstr>Elica</vt:lpstr>
      <vt:lpstr>Conversione della rappresentazione RDF di FRED Machine Reader ad  Abstract Meaning Representation</vt:lpstr>
      <vt:lpstr>Sommario [1/2]</vt:lpstr>
      <vt:lpstr>Sommario [2/2]</vt:lpstr>
      <vt:lpstr>Introduzione</vt:lpstr>
      <vt:lpstr>Introduzione [1/2]</vt:lpstr>
      <vt:lpstr>Introduzione [2/2]</vt:lpstr>
      <vt:lpstr>Stato dell’Arte</vt:lpstr>
      <vt:lpstr>Stato dell’Arte</vt:lpstr>
      <vt:lpstr>Semantic Web</vt:lpstr>
      <vt:lpstr>RDF</vt:lpstr>
      <vt:lpstr>Presentazione standard di PowerPoint</vt:lpstr>
      <vt:lpstr>AMR</vt:lpstr>
      <vt:lpstr>FRED</vt:lpstr>
      <vt:lpstr>FRED</vt:lpstr>
      <vt:lpstr>FRED</vt:lpstr>
      <vt:lpstr>FRED &amp; GEORGE</vt:lpstr>
      <vt:lpstr>FRED</vt:lpstr>
      <vt:lpstr>Il Progetto applicativo</vt:lpstr>
      <vt:lpstr>Il Progetto applicativo</vt:lpstr>
      <vt:lpstr>Ideazione</vt:lpstr>
      <vt:lpstr>Progettazione</vt:lpstr>
      <vt:lpstr>Acquisizione dei dati [1/2]</vt:lpstr>
      <vt:lpstr>Acquisizione dei dati [2/2]</vt:lpstr>
      <vt:lpstr>Conversione in AMR</vt:lpstr>
      <vt:lpstr>Interfaccia Grafica</vt:lpstr>
      <vt:lpstr>Sviluppo [1/3]</vt:lpstr>
      <vt:lpstr>Sviluppo [2/3]</vt:lpstr>
      <vt:lpstr>Sviluppo [3/3]</vt:lpstr>
      <vt:lpstr>Il Prototipo: GEORGE [1/2]</vt:lpstr>
      <vt:lpstr>Il Prototipo: GEORGE [2/2]</vt:lpstr>
      <vt:lpstr>Conclusioni</vt:lpstr>
      <vt:lpstr>Conclusioni</vt:lpstr>
      <vt:lpstr>Sviluppi futuri</vt:lpstr>
      <vt:lpstr>Sviluppi futuri</vt:lpstr>
      <vt:lpstr>Concludendo</vt:lpstr>
      <vt:lpstr>Grazie per l’Attenzione!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Maurizio Romano</dc:creator>
  <cp:lastModifiedBy>Maurizio</cp:lastModifiedBy>
  <cp:revision>186</cp:revision>
  <dcterms:created xsi:type="dcterms:W3CDTF">2014-09-09T18:02:11Z</dcterms:created>
  <dcterms:modified xsi:type="dcterms:W3CDTF">2016-11-23T03:22:18Z</dcterms:modified>
</cp:coreProperties>
</file>